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Lst>
  <p:sldSz cy="10058400" cx="7772400"/>
  <p:notesSz cx="6858000" cy="9144000"/>
  <p:embeddedFontLst>
    <p:embeddedFont>
      <p:font typeface="Halant"/>
      <p:regular r:id="rId12"/>
      <p:bold r:id="rId13"/>
    </p:embeddedFont>
    <p:embeddedFont>
      <p:font typeface="Inter"/>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DE4F111-6EAE-4598-A33C-B4C12ABD446C}">
  <a:tblStyle styleId="{6DE4F111-6EAE-4598-A33C-B4C12ABD446C}"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9E02B9CF-AA90-4419-90B1-723292BC956B}"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Halant-bold.fntdata"/><Relationship Id="rId12" Type="http://schemas.openxmlformats.org/officeDocument/2006/relationships/font" Target="fonts/Halant-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3b09b9984f_0_5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3b09b9984f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04c493c53a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04c493c53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33b09b9984f_0_12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33b09b9984f_0_1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304c493c53a_0_5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304c493c53a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hyperlink" Target="https://www.youtube.com/watch?v=sMh8RCqJf9U&amp;t=72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hyperlink" Target="https://www.youtube.com/watch?v=sMh8RCqJf9U&amp;t=72s"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492000"/>
          </a:xfrm>
          <a:prstGeom prst="rect">
            <a:avLst/>
          </a:prstGeom>
          <a:solidFill>
            <a:srgbClr val="38E0A4"/>
          </a:solidFill>
          <a:ln>
            <a:noFill/>
          </a:ln>
        </p:spPr>
        <p:txBody>
          <a:bodyPr anchorCtr="0" anchor="ctr" bIns="109725" lIns="109725" spcFirstLastPara="1" rIns="109725" wrap="square" tIns="10972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a:t>
            </a:r>
            <a:r>
              <a:rPr lang="en" sz="2400">
                <a:solidFill>
                  <a:schemeClr val="dk1"/>
                </a:solidFill>
                <a:latin typeface="Halant"/>
                <a:ea typeface="Halant"/>
                <a:cs typeface="Halant"/>
                <a:sym typeface="Halant"/>
              </a:rPr>
              <a:t>What is the Context?</a:t>
            </a:r>
            <a:r>
              <a:rPr lang="en" sz="2400">
                <a:solidFill>
                  <a:schemeClr val="dk1"/>
                </a:solidFill>
                <a:latin typeface="Halant"/>
                <a:ea typeface="Halant"/>
                <a:cs typeface="Halant"/>
                <a:sym typeface="Halant"/>
              </a:rPr>
              <a:t>” Territorial Expansion</a:t>
            </a:r>
            <a:endParaRPr sz="1900">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82188" y="1890350"/>
          <a:ext cx="3000000" cy="3000000"/>
        </p:xfrm>
        <a:graphic>
          <a:graphicData uri="http://schemas.openxmlformats.org/drawingml/2006/table">
            <a:tbl>
              <a:tblPr>
                <a:noFill/>
                <a:tableStyleId>{6DE4F111-6EAE-4598-A33C-B4C12ABD446C}</a:tableStyleId>
              </a:tblPr>
              <a:tblGrid>
                <a:gridCol w="4968250"/>
                <a:gridCol w="2039875"/>
              </a:tblGrid>
              <a:tr h="7061575">
                <a:tc>
                  <a:txBody>
                    <a:bodyPr/>
                    <a:lstStyle/>
                    <a:p>
                      <a:pPr indent="0" lvl="0" marL="0" rtl="0" algn="l">
                        <a:lnSpc>
                          <a:spcPct val="100000"/>
                        </a:lnSpc>
                        <a:spcBef>
                          <a:spcPts val="0"/>
                        </a:spcBef>
                        <a:spcAft>
                          <a:spcPts val="0"/>
                        </a:spcAft>
                        <a:buClr>
                          <a:srgbClr val="000000"/>
                        </a:buClr>
                        <a:buSzPts val="1100"/>
                        <a:buFont typeface="Arial"/>
                        <a:buNone/>
                      </a:pPr>
                      <a:r>
                        <a:rPr lang="en" sz="1100">
                          <a:solidFill>
                            <a:schemeClr val="dk1"/>
                          </a:solidFill>
                          <a:latin typeface="Inter"/>
                          <a:ea typeface="Inter"/>
                          <a:cs typeface="Inter"/>
                          <a:sym typeface="Inter"/>
                        </a:rPr>
                        <a:t>During the Early Republic, the United States rapidly expanded its territory, driven by the desire for land, economic growth, and political power. </a:t>
                      </a: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The federal government used a combination of laws, military actions, negotiations, purchases, and treaties to acquire new lands. </a:t>
                      </a:r>
                      <a:endParaRPr sz="1100">
                        <a:solidFill>
                          <a:srgbClr val="000000"/>
                        </a:solidFill>
                        <a:latin typeface="Inter"/>
                        <a:ea typeface="Inter"/>
                        <a:cs typeface="Inter"/>
                        <a:sym typeface="Inter"/>
                      </a:endParaRPr>
                    </a:p>
                    <a:p>
                      <a:pPr indent="0" lvl="0" marL="0" rtl="0" algn="l">
                        <a:lnSpc>
                          <a:spcPct val="100000"/>
                        </a:lnSpc>
                        <a:spcBef>
                          <a:spcPts val="1000"/>
                        </a:spcBef>
                        <a:spcAft>
                          <a:spcPts val="0"/>
                        </a:spcAft>
                        <a:buClr>
                          <a:srgbClr val="000000"/>
                        </a:buClr>
                        <a:buSzPts val="1100"/>
                        <a:buFont typeface="Arial"/>
                        <a:buNone/>
                      </a:pPr>
                      <a:r>
                        <a:rPr lang="en" sz="1100">
                          <a:solidFill>
                            <a:schemeClr val="dk1"/>
                          </a:solidFill>
                          <a:latin typeface="Inter"/>
                          <a:ea typeface="Inter"/>
                          <a:cs typeface="Inter"/>
                          <a:sym typeface="Inter"/>
                        </a:rPr>
                        <a:t>One of the earliest examples of territorial expansion was the into the Northwest Territory. </a:t>
                      </a: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Established by the Northwest Ordinance of 1787, this law created a system for governing and eventually granting statehood to new lands in the modern-day Midwest. It banned slavery in the territory and promised fair treatment of Native American groups. However, as settlers moved in, they often ignored these promises.</a:t>
                      </a:r>
                      <a:endParaRPr sz="1100">
                        <a:solidFill>
                          <a:srgbClr val="000000"/>
                        </a:solidFill>
                        <a:latin typeface="Inter"/>
                        <a:ea typeface="Inter"/>
                        <a:cs typeface="Inter"/>
                        <a:sym typeface="Inter"/>
                      </a:endParaRPr>
                    </a:p>
                    <a:p>
                      <a:pPr indent="0" lvl="0" marL="0" rtl="0" algn="l">
                        <a:lnSpc>
                          <a:spcPct val="100000"/>
                        </a:lnSpc>
                        <a:spcBef>
                          <a:spcPts val="1000"/>
                        </a:spcBef>
                        <a:spcAft>
                          <a:spcPts val="0"/>
                        </a:spcAft>
                        <a:buClr>
                          <a:srgbClr val="000000"/>
                        </a:buClr>
                        <a:buSzPts val="1100"/>
                        <a:buFont typeface="Arial"/>
                        <a:buNone/>
                      </a:pPr>
                      <a:r>
                        <a:rPr lang="en" sz="1100">
                          <a:solidFill>
                            <a:schemeClr val="dk1"/>
                          </a:solidFill>
                          <a:latin typeface="Inter"/>
                          <a:ea typeface="Inter"/>
                          <a:cs typeface="Inter"/>
                          <a:sym typeface="Inter"/>
                        </a:rPr>
                        <a:t>In 1794, the U.S. military defeated Native forces at the Battle of Fallen Timbers, which forced many tribes to sign the Treaty of Greenville. This treaty gave large amounts of land to the U.S. government providing more access to land and farming opportunities. For Indigenous peoples, it continued a long pattern of land loss and forced removal. </a:t>
                      </a:r>
                      <a:r>
                        <a:rPr b="1" lang="en" sz="1100">
                          <a:solidFill>
                            <a:schemeClr val="dk1"/>
                          </a:solidFill>
                          <a:latin typeface="Inter"/>
                          <a:ea typeface="Inter"/>
                          <a:cs typeface="Inter"/>
                          <a:sym typeface="Inter"/>
                        </a:rPr>
                        <a:t>(C)</a:t>
                      </a:r>
                      <a:endParaRPr b="1" sz="11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1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lang="en" sz="1100">
                          <a:solidFill>
                            <a:schemeClr val="dk1"/>
                          </a:solidFill>
                          <a:latin typeface="Inter"/>
                          <a:ea typeface="Inter"/>
                          <a:cs typeface="Inter"/>
                          <a:sym typeface="Inter"/>
                        </a:rPr>
                        <a:t>The Election of 1800 played a key role in shaping expansion policies. The peaceful transfer of power from the Federalists to the Democratic-Republicans marked a shift in how leaders viewed the future of the country. Thomas Jefferson, who won the presidency, believed that a strong nation depended on land-owning farmers. </a:t>
                      </a:r>
                      <a:r>
                        <a:rPr b="1" lang="en" sz="1100">
                          <a:solidFill>
                            <a:schemeClr val="dk1"/>
                          </a:solidFill>
                          <a:latin typeface="Inter"/>
                          <a:ea typeface="Inter"/>
                          <a:cs typeface="Inter"/>
                          <a:sym typeface="Inter"/>
                        </a:rPr>
                        <a:t>(D)</a:t>
                      </a:r>
                      <a:endParaRPr b="1" sz="1100">
                        <a:solidFill>
                          <a:schemeClr val="dk1"/>
                        </a:solidFill>
                        <a:latin typeface="Inter"/>
                        <a:ea typeface="Inter"/>
                        <a:cs typeface="Inter"/>
                        <a:sym typeface="Inter"/>
                      </a:endParaRPr>
                    </a:p>
                    <a:p>
                      <a:pPr indent="0" lvl="0" marL="0" rtl="0" algn="l">
                        <a:lnSpc>
                          <a:spcPct val="100000"/>
                        </a:lnSpc>
                        <a:spcBef>
                          <a:spcPts val="1000"/>
                        </a:spcBef>
                        <a:spcAft>
                          <a:spcPts val="0"/>
                        </a:spcAft>
                        <a:buClr>
                          <a:srgbClr val="000000"/>
                        </a:buClr>
                        <a:buSzPts val="1100"/>
                        <a:buFont typeface="Arial"/>
                        <a:buNone/>
                      </a:pPr>
                      <a:r>
                        <a:rPr lang="en" sz="1100">
                          <a:solidFill>
                            <a:schemeClr val="dk1"/>
                          </a:solidFill>
                          <a:latin typeface="Inter"/>
                          <a:ea typeface="Inter"/>
                          <a:cs typeface="Inter"/>
                          <a:sym typeface="Inter"/>
                        </a:rPr>
                        <a:t>Democratic-Republicans believed that expansion would help spread liberty and strengthen the republic, even if it meant interpreting the Constitution loosely to allow actions like the Louisiana Purchase, which wasn't explicitly allowed by the text. </a:t>
                      </a: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In contrast, Federalists were more cautious about expansion. They worried it would weaken national unity, lead to conflict, and increase the power of states over the federal government. While believing in a loose </a:t>
                      </a:r>
                      <a:r>
                        <a:rPr lang="en" sz="1100">
                          <a:solidFill>
                            <a:schemeClr val="dk1"/>
                          </a:solidFill>
                          <a:latin typeface="Inter"/>
                          <a:ea typeface="Inter"/>
                          <a:cs typeface="Inter"/>
                          <a:sym typeface="Inter"/>
                        </a:rPr>
                        <a:t>interpretation</a:t>
                      </a:r>
                      <a:r>
                        <a:rPr lang="en" sz="1100">
                          <a:solidFill>
                            <a:schemeClr val="dk1"/>
                          </a:solidFill>
                          <a:latin typeface="Inter"/>
                          <a:ea typeface="Inter"/>
                          <a:cs typeface="Inter"/>
                          <a:sym typeface="Inter"/>
                        </a:rPr>
                        <a:t> of the Constitution (meaning the government had the </a:t>
                      </a:r>
                      <a:r>
                        <a:rPr lang="en" sz="1100">
                          <a:solidFill>
                            <a:schemeClr val="dk1"/>
                          </a:solidFill>
                          <a:latin typeface="Inter"/>
                          <a:ea typeface="Inter"/>
                          <a:cs typeface="Inter"/>
                          <a:sym typeface="Inter"/>
                        </a:rPr>
                        <a:t>power</a:t>
                      </a:r>
                      <a:r>
                        <a:rPr lang="en" sz="1100">
                          <a:solidFill>
                            <a:schemeClr val="dk1"/>
                          </a:solidFill>
                          <a:latin typeface="Inter"/>
                          <a:ea typeface="Inter"/>
                          <a:cs typeface="Inter"/>
                          <a:sym typeface="Inter"/>
                        </a:rPr>
                        <a:t> to buy the land), they had concerns about the impact of the purchase domestically and internationally.</a:t>
                      </a:r>
                      <a:endParaRPr sz="1100">
                        <a:solidFill>
                          <a:schemeClr val="dk1"/>
                        </a:solidFill>
                        <a:latin typeface="Inter"/>
                        <a:ea typeface="Inter"/>
                        <a:cs typeface="Inter"/>
                        <a:sym typeface="Inter"/>
                      </a:endParaRPr>
                    </a:p>
                    <a:p>
                      <a:pPr indent="0" lvl="0" marL="0" rtl="0" algn="l">
                        <a:lnSpc>
                          <a:spcPct val="100000"/>
                        </a:lnSpc>
                        <a:spcBef>
                          <a:spcPts val="1000"/>
                        </a:spcBef>
                        <a:spcAft>
                          <a:spcPts val="0"/>
                        </a:spcAft>
                        <a:buClr>
                          <a:srgbClr val="000000"/>
                        </a:buClr>
                        <a:buSzPts val="1100"/>
                        <a:buFont typeface="Arial"/>
                        <a:buNone/>
                      </a:pPr>
                      <a:r>
                        <a:rPr lang="en" sz="1100">
                          <a:solidFill>
                            <a:schemeClr val="dk1"/>
                          </a:solidFill>
                          <a:latin typeface="Inter"/>
                          <a:ea typeface="Inter"/>
                          <a:cs typeface="Inter"/>
                          <a:sym typeface="Inter"/>
                        </a:rPr>
                        <a:t>When President Jefferson negotiated with France to buy the vast Louisiana Territory for $15 million, the size of the United States doubled overnight. Jefferson justified the purchase as essential for national growth. To explore this new territory, he sent Meriwether Lewis and William Clark on an expedition from 1804 to 1806. They mapped rivers, recorded natural resources, and established contact with Native American groups. The purchase opened up millions of acres for farming and trade, but it also led to more conflicts with Native peoples. </a:t>
                      </a:r>
                      <a:r>
                        <a:rPr b="1" lang="en" sz="1100">
                          <a:solidFill>
                            <a:schemeClr val="dk1"/>
                          </a:solidFill>
                          <a:latin typeface="Inter"/>
                          <a:ea typeface="Inter"/>
                          <a:cs typeface="Inter"/>
                          <a:sym typeface="Inter"/>
                        </a:rPr>
                        <a:t>(F).</a:t>
                      </a:r>
                      <a:endParaRPr b="1" sz="1100">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rgbClr val="E95C3D"/>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A. </a:t>
                      </a:r>
                      <a:r>
                        <a:rPr lang="en" sz="1100">
                          <a:solidFill>
                            <a:srgbClr val="000000"/>
                          </a:solidFill>
                          <a:latin typeface="Inter"/>
                          <a:ea typeface="Inter"/>
                          <a:cs typeface="Inter"/>
                          <a:sym typeface="Inter"/>
                        </a:rPr>
                        <a:t>W</a:t>
                      </a:r>
                      <a:r>
                        <a:rPr lang="en" sz="1100">
                          <a:latin typeface="Inter"/>
                          <a:ea typeface="Inter"/>
                          <a:cs typeface="Inter"/>
                          <a:sym typeface="Inter"/>
                        </a:rPr>
                        <a:t>hy did the U.S. want to expand its territory?</a:t>
                      </a:r>
                      <a:endParaRPr sz="11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B. </a:t>
                      </a:r>
                      <a:r>
                        <a:rPr lang="en" sz="1100">
                          <a:solidFill>
                            <a:srgbClr val="000000"/>
                          </a:solidFill>
                          <a:latin typeface="Inter"/>
                          <a:ea typeface="Inter"/>
                          <a:cs typeface="Inter"/>
                          <a:sym typeface="Inter"/>
                        </a:rPr>
                        <a:t>Wh</a:t>
                      </a:r>
                      <a:r>
                        <a:rPr lang="en" sz="1100">
                          <a:latin typeface="Inter"/>
                          <a:ea typeface="Inter"/>
                          <a:cs typeface="Inter"/>
                          <a:sym typeface="Inter"/>
                        </a:rPr>
                        <a:t>ere did the U.S. expand in the 1780s?</a:t>
                      </a:r>
                      <a:endParaRPr sz="11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C.</a:t>
                      </a:r>
                      <a:r>
                        <a:rPr lang="en" sz="1100">
                          <a:solidFill>
                            <a:srgbClr val="000000"/>
                          </a:solidFill>
                          <a:latin typeface="Inter"/>
                          <a:ea typeface="Inter"/>
                          <a:cs typeface="Inter"/>
                          <a:sym typeface="Inter"/>
                        </a:rPr>
                        <a:t> Wh</a:t>
                      </a:r>
                      <a:r>
                        <a:rPr lang="en" sz="1100">
                          <a:latin typeface="Inter"/>
                          <a:ea typeface="Inter"/>
                          <a:cs typeface="Inter"/>
                          <a:sym typeface="Inter"/>
                        </a:rPr>
                        <a:t>at was the result of the Treaty of Greenville?</a:t>
                      </a:r>
                      <a:endParaRPr b="1" sz="11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1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1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D. </a:t>
                      </a:r>
                      <a:r>
                        <a:rPr lang="en" sz="1100">
                          <a:solidFill>
                            <a:srgbClr val="000000"/>
                          </a:solidFill>
                          <a:latin typeface="Inter"/>
                          <a:ea typeface="Inter"/>
                          <a:cs typeface="Inter"/>
                          <a:sym typeface="Inter"/>
                        </a:rPr>
                        <a:t>Wh</a:t>
                      </a:r>
                      <a:r>
                        <a:rPr lang="en" sz="1100">
                          <a:latin typeface="Inter"/>
                          <a:ea typeface="Inter"/>
                          <a:cs typeface="Inter"/>
                          <a:sym typeface="Inter"/>
                        </a:rPr>
                        <a:t>o was elected in 1800? What party did he belong to?</a:t>
                      </a:r>
                      <a:endParaRPr sz="11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1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1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1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1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E. </a:t>
                      </a:r>
                      <a:r>
                        <a:rPr lang="en" sz="1100">
                          <a:solidFill>
                            <a:srgbClr val="000000"/>
                          </a:solidFill>
                          <a:latin typeface="Inter"/>
                          <a:ea typeface="Inter"/>
                          <a:cs typeface="Inter"/>
                          <a:sym typeface="Inter"/>
                        </a:rPr>
                        <a:t>W</a:t>
                      </a:r>
                      <a:r>
                        <a:rPr lang="en" sz="1100">
                          <a:latin typeface="Inter"/>
                          <a:ea typeface="Inter"/>
                          <a:cs typeface="Inter"/>
                          <a:sym typeface="Inter"/>
                        </a:rPr>
                        <a:t>hy did Democratic Republicans support expansion?</a:t>
                      </a:r>
                      <a:endParaRPr sz="11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1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1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1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1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F. </a:t>
                      </a:r>
                      <a:r>
                        <a:rPr lang="en" sz="1100">
                          <a:solidFill>
                            <a:srgbClr val="000000"/>
                          </a:solidFill>
                          <a:latin typeface="Inter"/>
                          <a:ea typeface="Inter"/>
                          <a:cs typeface="Inter"/>
                          <a:sym typeface="Inter"/>
                        </a:rPr>
                        <a:t>What </a:t>
                      </a:r>
                      <a:r>
                        <a:rPr lang="en" sz="1100">
                          <a:latin typeface="Inter"/>
                          <a:ea typeface="Inter"/>
                          <a:cs typeface="Inter"/>
                          <a:sym typeface="Inter"/>
                        </a:rPr>
                        <a:t>were the effects of the Louisiana Purchase?</a:t>
                      </a:r>
                      <a:endParaRPr sz="11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txBody>
                  <a:tcPr marT="109725" marB="109725" marR="109725" marL="109725">
                    <a:lnL cap="flat" cmpd="sng" w="19050">
                      <a:solidFill>
                        <a:srgbClr val="E95C3D"/>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04" name="Google Shape;104;p25"/>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05" name="Google Shape;105;p25"/>
          <p:cNvSpPr txBox="1"/>
          <p:nvPr/>
        </p:nvSpPr>
        <p:spPr>
          <a:xfrm>
            <a:off x="1878100" y="880975"/>
            <a:ext cx="5439000" cy="8874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106" name="Google Shape;106;p25"/>
          <p:cNvPicPr preferRelativeResize="0"/>
          <p:nvPr/>
        </p:nvPicPr>
        <p:blipFill rotWithShape="1">
          <a:blip r:embed="rId4">
            <a:alphaModFix/>
          </a:blip>
          <a:srcRect b="0" l="0" r="0" t="0"/>
          <a:stretch/>
        </p:blipFill>
        <p:spPr>
          <a:xfrm>
            <a:off x="694375" y="798674"/>
            <a:ext cx="1019100" cy="10191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pic>
        <p:nvPicPr>
          <p:cNvPr id="111" name="Google Shape;111;p26"/>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12" name="Google Shape;112;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4" name="Google Shape;114;p26"/>
          <p:cNvGraphicFramePr/>
          <p:nvPr/>
        </p:nvGraphicFramePr>
        <p:xfrm>
          <a:off x="381513" y="1473586"/>
          <a:ext cx="3000000" cy="3000000"/>
        </p:xfrm>
        <a:graphic>
          <a:graphicData uri="http://schemas.openxmlformats.org/drawingml/2006/table">
            <a:tbl>
              <a:tblPr>
                <a:noFill/>
                <a:tableStyleId>{9E02B9CF-AA90-4419-90B1-723292BC956B}</a:tableStyleId>
              </a:tblPr>
              <a:tblGrid>
                <a:gridCol w="7073100"/>
              </a:tblGrid>
              <a:tr h="4311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 Transcript:</a:t>
                      </a:r>
                      <a:r>
                        <a:rPr b="1" lang="en" sz="1200">
                          <a:latin typeface="Halant"/>
                          <a:ea typeface="Halant"/>
                          <a:cs typeface="Halant"/>
                          <a:sym typeface="Halant"/>
                        </a:rPr>
                        <a:t> </a:t>
                      </a:r>
                      <a:endParaRPr sz="1200">
                        <a:latin typeface="Halant"/>
                        <a:ea typeface="Halant"/>
                        <a:cs typeface="Halant"/>
                        <a:sym typeface="Halant"/>
                      </a:endParaRPr>
                    </a:p>
                    <a:p>
                      <a:pPr indent="0" lvl="0" marL="38100" marR="165100" rtl="0" algn="l">
                        <a:lnSpc>
                          <a:spcPct val="100000"/>
                        </a:lnSpc>
                        <a:spcBef>
                          <a:spcPts val="0"/>
                        </a:spcBef>
                        <a:spcAft>
                          <a:spcPts val="0"/>
                        </a:spcAft>
                        <a:buNone/>
                      </a:pPr>
                      <a:r>
                        <a:rPr lang="en" sz="1200">
                          <a:solidFill>
                            <a:schemeClr val="dk1"/>
                          </a:solidFill>
                          <a:latin typeface="Inter"/>
                          <a:ea typeface="Inter"/>
                          <a:cs typeface="Inter"/>
                          <a:sym typeface="Inter"/>
                        </a:rPr>
                        <a:t>Have you heard the one about Thomas Jefferson and the Louisiana Territory? Thomas Jefferson, author of The Declaration of Independence, was not a fan of the new constitution presented in 1787. He was very worried that The Constitution gave too much power to the new, national government, and not enough power to the states, an issue known as "big government". Jefferson only reluctantly agreed to support it when his friend, James Madison, promised to propose a bill of rights after it was ratified. But Jefferson's fears about big government did not go away. For example, Secretary of the Treasury, Alexander Hamilton, proposed a national bank in 1790, and Jefferson knew there was no provision in The Constitution to permit such a thing. Hamilton claimed some sort of implied powers mumbo-jumbo. Sure, it wasn't written in The Constitution, but The Constitution implied that it could be done. But, Jefferson wasn't buying it. Nonetheless, the bank was established by Hamilton and President Washington. When Jefferson was sworn in as President in 1801, he pledged to reduce the size and scope of the national government. But, of course, things didn't go exactly as he had planned. Spain secretly transferred the Louisiana Territory to France right beneath Jefferson's nose. When Congress found out, they quickly began discussions with France to buy a piece of the territory along the Mississippi River for about $2 million. But, there was one little problem: Jefferson knew there was no provision in The Constitution to buy foreign territory. So what was a strict constructionist to do? First, he tried to get an amendment to The Constitution passed that would expressly permit the purchase, but Congress wasn't willing to do it. Then, without permission, the U.S. negotiators in France cut a deal for all of the territory for a cool $15 million dollars. That new land doubled the size of the nation! Now Jefferson was really stuck. He knew that the territory would be a great acquisition for the country, providing lots of new land for farmers and other settlers, but how could he constitutionally justify it? In the end, Jefferson turned to the argument used by his old foe Alexander Hamilton. He claimed that the power to purchase the territory is implied in The Constitution's treaty-making power. This was the exact argument that he had mocked openly a decade before, so it must have crushed his pride to have to use it. But more importantly, he may have committed the biggest big government play ever! How ironic is it that one of the biggest opponents of big government doubled the size of the young country and did so while openly questioning its constitutionality? At $15 million, which is about three cents an acre, it has been called by many the greatest real estate deal in the history of the United States.</a:t>
                      </a:r>
                      <a:endParaRPr sz="1200">
                        <a:solidFill>
                          <a:schemeClr val="dk1"/>
                        </a:solidFill>
                        <a:latin typeface="Inter"/>
                        <a:ea typeface="Inter"/>
                        <a:cs typeface="Inter"/>
                        <a:sym typeface="Inter"/>
                      </a:endParaRPr>
                    </a:p>
                  </a:txBody>
                  <a:tcPr marT="91425" marB="91425" marR="91425" marL="121450"/>
                </a:tc>
              </a:tr>
            </a:tbl>
          </a:graphicData>
        </a:graphic>
      </p:graphicFrame>
      <p:sp>
        <p:nvSpPr>
          <p:cNvPr id="115" name="Google Shape;115;p26"/>
          <p:cNvSpPr txBox="1"/>
          <p:nvPr/>
        </p:nvSpPr>
        <p:spPr>
          <a:xfrm>
            <a:off x="455228" y="524144"/>
            <a:ext cx="6918300" cy="8052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200">
                <a:latin typeface="Halant"/>
                <a:ea typeface="Halant"/>
                <a:cs typeface="Halant"/>
                <a:sym typeface="Halant"/>
              </a:rPr>
              <a:t>TED-Ed</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Inter"/>
                <a:ea typeface="Inter"/>
                <a:cs typeface="Inter"/>
                <a:sym typeface="Inter"/>
              </a:rPr>
              <a:t>TED is an organization that “</a:t>
            </a:r>
            <a:r>
              <a:rPr lang="en" sz="1200">
                <a:solidFill>
                  <a:srgbClr val="333333"/>
                </a:solidFill>
                <a:latin typeface="Inter"/>
                <a:ea typeface="Inter"/>
                <a:cs typeface="Inter"/>
                <a:sym typeface="Inter"/>
              </a:rPr>
              <a:t>believes passionately that ideas have the power to change attitudes, lives, and ultimately, the world.” TED-Ed is an initiative by TED that seeks to support teachers and students as they learn about the power of ideas.</a:t>
            </a:r>
            <a:endParaRPr sz="1200">
              <a:solidFill>
                <a:schemeClr val="dk1"/>
              </a:solidFill>
              <a:latin typeface="Inter"/>
              <a:ea typeface="Inter"/>
              <a:cs typeface="Inter"/>
              <a:sym typeface="Inter"/>
            </a:endParaRPr>
          </a:p>
        </p:txBody>
      </p:sp>
      <p:sp>
        <p:nvSpPr>
          <p:cNvPr id="116" name="Google Shape;116;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The Historical Audacity of the Louisiana Purchase</a:t>
            </a:r>
            <a:endParaRPr sz="1900">
              <a:solidFill>
                <a:schemeClr val="dk1"/>
              </a:solidFill>
              <a:latin typeface="Halant"/>
              <a:ea typeface="Halant"/>
              <a:cs typeface="Halant"/>
              <a:sym typeface="Halant"/>
            </a:endParaRPr>
          </a:p>
        </p:txBody>
      </p:sp>
      <p:sp>
        <p:nvSpPr>
          <p:cNvPr id="117" name="Google Shape;117;p26"/>
          <p:cNvSpPr txBox="1"/>
          <p:nvPr/>
        </p:nvSpPr>
        <p:spPr>
          <a:xfrm>
            <a:off x="349675" y="7689800"/>
            <a:ext cx="7073100" cy="17061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Questions:</a:t>
            </a:r>
            <a:endParaRPr b="1" sz="1200">
              <a:solidFill>
                <a:schemeClr val="dk1"/>
              </a:solidFill>
              <a:latin typeface="Halant"/>
              <a:ea typeface="Halant"/>
              <a:cs typeface="Halant"/>
              <a:sym typeface="Halant"/>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Jefferson oppose the creation of the national bank?</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constitutional dilemma did Jefferson face when considering the Louisiana Purchase?</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rgbClr val="E95C3D"/>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1" name="Shape 121"/>
        <p:cNvGrpSpPr/>
        <p:nvPr/>
      </p:nvGrpSpPr>
      <p:grpSpPr>
        <a:xfrm>
          <a:off x="0" y="0"/>
          <a:ext cx="0" cy="0"/>
          <a:chOff x="0" y="0"/>
          <a:chExt cx="0" cy="0"/>
        </a:xfrm>
      </p:grpSpPr>
      <p:sp>
        <p:nvSpPr>
          <p:cNvPr id="122" name="Google Shape;122;p27"/>
          <p:cNvSpPr txBox="1"/>
          <p:nvPr/>
        </p:nvSpPr>
        <p:spPr>
          <a:xfrm>
            <a:off x="0" y="0"/>
            <a:ext cx="7772400" cy="492000"/>
          </a:xfrm>
          <a:prstGeom prst="rect">
            <a:avLst/>
          </a:prstGeom>
          <a:solidFill>
            <a:srgbClr val="38E0A4"/>
          </a:solidFill>
          <a:ln>
            <a:noFill/>
          </a:ln>
        </p:spPr>
        <p:txBody>
          <a:bodyPr anchorCtr="0" anchor="ctr" bIns="109725" lIns="109725" spcFirstLastPara="1" rIns="109725" wrap="square" tIns="10972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a:t>
            </a:r>
            <a:r>
              <a:rPr lang="en" sz="2400">
                <a:solidFill>
                  <a:schemeClr val="dk1"/>
                </a:solidFill>
                <a:latin typeface="Halant"/>
                <a:ea typeface="Halant"/>
                <a:cs typeface="Halant"/>
                <a:sym typeface="Halant"/>
              </a:rPr>
              <a:t>What is the Context?</a:t>
            </a:r>
            <a:r>
              <a:rPr lang="en" sz="2400">
                <a:solidFill>
                  <a:schemeClr val="dk1"/>
                </a:solidFill>
                <a:latin typeface="Halant"/>
                <a:ea typeface="Halant"/>
                <a:cs typeface="Halant"/>
                <a:sym typeface="Halant"/>
              </a:rPr>
              <a:t>” Territorial Expansion (Exemplar)</a:t>
            </a:r>
            <a:endParaRPr sz="1900">
              <a:latin typeface="Halant"/>
              <a:ea typeface="Halant"/>
              <a:cs typeface="Halant"/>
              <a:sym typeface="Halant"/>
            </a:endParaRPr>
          </a:p>
        </p:txBody>
      </p:sp>
      <p:pic>
        <p:nvPicPr>
          <p:cNvPr id="123" name="Google Shape;123;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4" name="Google Shape;124;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5" name="Google Shape;125;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6" name="Google Shape;126;p27"/>
          <p:cNvGraphicFramePr/>
          <p:nvPr/>
        </p:nvGraphicFramePr>
        <p:xfrm>
          <a:off x="382188" y="1890350"/>
          <a:ext cx="3000000" cy="3000000"/>
        </p:xfrm>
        <a:graphic>
          <a:graphicData uri="http://schemas.openxmlformats.org/drawingml/2006/table">
            <a:tbl>
              <a:tblPr>
                <a:noFill/>
                <a:tableStyleId>{6DE4F111-6EAE-4598-A33C-B4C12ABD446C}</a:tableStyleId>
              </a:tblPr>
              <a:tblGrid>
                <a:gridCol w="4968250"/>
                <a:gridCol w="2039875"/>
              </a:tblGrid>
              <a:tr h="7061575">
                <a:tc>
                  <a:txBody>
                    <a:bodyPr/>
                    <a:lstStyle/>
                    <a:p>
                      <a:pPr indent="0" lvl="0" marL="0" rtl="0" algn="l">
                        <a:lnSpc>
                          <a:spcPct val="100000"/>
                        </a:lnSpc>
                        <a:spcBef>
                          <a:spcPts val="0"/>
                        </a:spcBef>
                        <a:spcAft>
                          <a:spcPts val="0"/>
                        </a:spcAft>
                        <a:buClr>
                          <a:srgbClr val="000000"/>
                        </a:buClr>
                        <a:buSzPts val="1100"/>
                        <a:buFont typeface="Arial"/>
                        <a:buNone/>
                      </a:pPr>
                      <a:r>
                        <a:rPr lang="en" sz="1100">
                          <a:solidFill>
                            <a:schemeClr val="dk1"/>
                          </a:solidFill>
                          <a:latin typeface="Inter"/>
                          <a:ea typeface="Inter"/>
                          <a:cs typeface="Inter"/>
                          <a:sym typeface="Inter"/>
                        </a:rPr>
                        <a:t>During the Early Republic, the United States rapidly expanded its territory, driven by the desire for land, economic growth, and political power. </a:t>
                      </a: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The federal government used a combination of laws, military actions, negotiations, purchases, and treaties to acquire new lands. </a:t>
                      </a:r>
                      <a:endParaRPr sz="1100">
                        <a:solidFill>
                          <a:srgbClr val="000000"/>
                        </a:solidFill>
                        <a:latin typeface="Inter"/>
                        <a:ea typeface="Inter"/>
                        <a:cs typeface="Inter"/>
                        <a:sym typeface="Inter"/>
                      </a:endParaRPr>
                    </a:p>
                    <a:p>
                      <a:pPr indent="0" lvl="0" marL="0" rtl="0" algn="l">
                        <a:lnSpc>
                          <a:spcPct val="100000"/>
                        </a:lnSpc>
                        <a:spcBef>
                          <a:spcPts val="1000"/>
                        </a:spcBef>
                        <a:spcAft>
                          <a:spcPts val="0"/>
                        </a:spcAft>
                        <a:buClr>
                          <a:srgbClr val="000000"/>
                        </a:buClr>
                        <a:buSzPts val="1100"/>
                        <a:buFont typeface="Arial"/>
                        <a:buNone/>
                      </a:pPr>
                      <a:r>
                        <a:rPr lang="en" sz="1100">
                          <a:solidFill>
                            <a:schemeClr val="dk1"/>
                          </a:solidFill>
                          <a:latin typeface="Inter"/>
                          <a:ea typeface="Inter"/>
                          <a:cs typeface="Inter"/>
                          <a:sym typeface="Inter"/>
                        </a:rPr>
                        <a:t>One of the earliest examples of territorial expansion was the into the Northwest Territory. </a:t>
                      </a: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Established by the Northwest Ordinance of 1787, this law created a system for governing and eventually granting statehood to new lands in the modern-day Midwest. It banned slavery in the territory and promised fair treatment of Native American groups. However, as settlers moved in, they often ignored these promises.</a:t>
                      </a:r>
                      <a:endParaRPr sz="1100">
                        <a:solidFill>
                          <a:srgbClr val="000000"/>
                        </a:solidFill>
                        <a:latin typeface="Inter"/>
                        <a:ea typeface="Inter"/>
                        <a:cs typeface="Inter"/>
                        <a:sym typeface="Inter"/>
                      </a:endParaRPr>
                    </a:p>
                    <a:p>
                      <a:pPr indent="0" lvl="0" marL="0" rtl="0" algn="l">
                        <a:lnSpc>
                          <a:spcPct val="100000"/>
                        </a:lnSpc>
                        <a:spcBef>
                          <a:spcPts val="1000"/>
                        </a:spcBef>
                        <a:spcAft>
                          <a:spcPts val="0"/>
                        </a:spcAft>
                        <a:buClr>
                          <a:srgbClr val="000000"/>
                        </a:buClr>
                        <a:buSzPts val="1100"/>
                        <a:buFont typeface="Arial"/>
                        <a:buNone/>
                      </a:pPr>
                      <a:r>
                        <a:rPr lang="en" sz="1100">
                          <a:solidFill>
                            <a:schemeClr val="dk1"/>
                          </a:solidFill>
                          <a:latin typeface="Inter"/>
                          <a:ea typeface="Inter"/>
                          <a:cs typeface="Inter"/>
                          <a:sym typeface="Inter"/>
                        </a:rPr>
                        <a:t>In 1794, the U.S. military defeated Native forces at the Battle of Fallen Timbers, which forced many tribes to sign the Treaty of Greenville. This treaty gave large amounts of land to the U.S. government providing more access to land and farming opportunities. For Indigenous peoples, it continued a long pattern of land loss and forced removal. </a:t>
                      </a:r>
                      <a:r>
                        <a:rPr b="1" lang="en" sz="1100">
                          <a:solidFill>
                            <a:schemeClr val="dk1"/>
                          </a:solidFill>
                          <a:latin typeface="Inter"/>
                          <a:ea typeface="Inter"/>
                          <a:cs typeface="Inter"/>
                          <a:sym typeface="Inter"/>
                        </a:rPr>
                        <a:t>(C)</a:t>
                      </a:r>
                      <a:endParaRPr b="1" sz="11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1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lang="en" sz="1100">
                          <a:solidFill>
                            <a:schemeClr val="dk1"/>
                          </a:solidFill>
                          <a:latin typeface="Inter"/>
                          <a:ea typeface="Inter"/>
                          <a:cs typeface="Inter"/>
                          <a:sym typeface="Inter"/>
                        </a:rPr>
                        <a:t>The Election of 1800 played a key role in shaping expansion policies. The peaceful transfer of power from the Federalists to the Democratic-Republicans marked a shift in how leaders viewed the future of the country. Thomas Jefferson, who won the presidency, believed that a strong nation depended on land-owning farmers. </a:t>
                      </a:r>
                      <a:r>
                        <a:rPr b="1" lang="en" sz="1100">
                          <a:solidFill>
                            <a:schemeClr val="dk1"/>
                          </a:solidFill>
                          <a:latin typeface="Inter"/>
                          <a:ea typeface="Inter"/>
                          <a:cs typeface="Inter"/>
                          <a:sym typeface="Inter"/>
                        </a:rPr>
                        <a:t>(D)</a:t>
                      </a:r>
                      <a:endParaRPr b="1" sz="1100">
                        <a:solidFill>
                          <a:schemeClr val="dk1"/>
                        </a:solidFill>
                        <a:latin typeface="Inter"/>
                        <a:ea typeface="Inter"/>
                        <a:cs typeface="Inter"/>
                        <a:sym typeface="Inter"/>
                      </a:endParaRPr>
                    </a:p>
                    <a:p>
                      <a:pPr indent="0" lvl="0" marL="0" rtl="0" algn="l">
                        <a:lnSpc>
                          <a:spcPct val="100000"/>
                        </a:lnSpc>
                        <a:spcBef>
                          <a:spcPts val="1000"/>
                        </a:spcBef>
                        <a:spcAft>
                          <a:spcPts val="0"/>
                        </a:spcAft>
                        <a:buClr>
                          <a:srgbClr val="000000"/>
                        </a:buClr>
                        <a:buSzPts val="1100"/>
                        <a:buFont typeface="Arial"/>
                        <a:buNone/>
                      </a:pPr>
                      <a:r>
                        <a:rPr lang="en" sz="1100">
                          <a:solidFill>
                            <a:schemeClr val="dk1"/>
                          </a:solidFill>
                          <a:latin typeface="Inter"/>
                          <a:ea typeface="Inter"/>
                          <a:cs typeface="Inter"/>
                          <a:sym typeface="Inter"/>
                        </a:rPr>
                        <a:t>Democratic-Republicans believed that expansion would help spread liberty and strengthen the republic, even if it meant interpreting the Constitution loosely to allow actions like the Louisiana Purchase, which wasn't explicitly allowed by the text. </a:t>
                      </a: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In contrast, Federalists were more cautious about expansion. They worried it would weaken national unity, lead to conflict, and increase the power of states over the federal government. While believing in a loose interpretation of the Constitution (meaning the government had the power to buy the land), they had concerns about the impact of the purchase domestically and internationally.</a:t>
                      </a:r>
                      <a:endParaRPr sz="1100">
                        <a:solidFill>
                          <a:schemeClr val="dk1"/>
                        </a:solidFill>
                        <a:latin typeface="Inter"/>
                        <a:ea typeface="Inter"/>
                        <a:cs typeface="Inter"/>
                        <a:sym typeface="Inter"/>
                      </a:endParaRPr>
                    </a:p>
                    <a:p>
                      <a:pPr indent="0" lvl="0" marL="0" rtl="0" algn="l">
                        <a:lnSpc>
                          <a:spcPct val="100000"/>
                        </a:lnSpc>
                        <a:spcBef>
                          <a:spcPts val="1000"/>
                        </a:spcBef>
                        <a:spcAft>
                          <a:spcPts val="0"/>
                        </a:spcAft>
                        <a:buClr>
                          <a:srgbClr val="000000"/>
                        </a:buClr>
                        <a:buSzPts val="1100"/>
                        <a:buFont typeface="Arial"/>
                        <a:buNone/>
                      </a:pPr>
                      <a:r>
                        <a:rPr lang="en" sz="1100">
                          <a:solidFill>
                            <a:schemeClr val="dk1"/>
                          </a:solidFill>
                          <a:latin typeface="Inter"/>
                          <a:ea typeface="Inter"/>
                          <a:cs typeface="Inter"/>
                          <a:sym typeface="Inter"/>
                        </a:rPr>
                        <a:t>When President Jefferson negotiated with France to buy the vast Louisiana Territory for $15 million, the size of the United States doubled overnight. Jefferson justified the purchase as essential for national growth. To explore this new territory, he sent Meriwether Lewis and William Clark on an expedition from 1804 to 1806. They mapped rivers, recorded natural resources, and established contact with Native American groups. The purchase opened up millions of acres for farming and trade, but it also led to more conflicts with Native peoples. </a:t>
                      </a:r>
                      <a:r>
                        <a:rPr b="1" lang="en" sz="1100">
                          <a:solidFill>
                            <a:schemeClr val="dk1"/>
                          </a:solidFill>
                          <a:latin typeface="Inter"/>
                          <a:ea typeface="Inter"/>
                          <a:cs typeface="Inter"/>
                          <a:sym typeface="Inter"/>
                        </a:rPr>
                        <a:t>(F).</a:t>
                      </a:r>
                      <a:endParaRPr b="1" sz="1100">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rgbClr val="E95C3D"/>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A. </a:t>
                      </a:r>
                      <a:r>
                        <a:rPr lang="en" sz="1100">
                          <a:solidFill>
                            <a:srgbClr val="000000"/>
                          </a:solidFill>
                          <a:latin typeface="Inter"/>
                          <a:ea typeface="Inter"/>
                          <a:cs typeface="Inter"/>
                          <a:sym typeface="Inter"/>
                        </a:rPr>
                        <a:t>W</a:t>
                      </a:r>
                      <a:r>
                        <a:rPr lang="en" sz="1100">
                          <a:latin typeface="Inter"/>
                          <a:ea typeface="Inter"/>
                          <a:cs typeface="Inter"/>
                          <a:sym typeface="Inter"/>
                        </a:rPr>
                        <a:t>hy did the U.S. want to expand its territory?</a:t>
                      </a:r>
                      <a:endParaRPr sz="11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100">
                          <a:solidFill>
                            <a:srgbClr val="E95C3D"/>
                          </a:solidFill>
                          <a:latin typeface="Inter"/>
                          <a:ea typeface="Inter"/>
                          <a:cs typeface="Inter"/>
                          <a:sym typeface="Inter"/>
                        </a:rPr>
                        <a:t>Desire for land, economic growth, and political power</a:t>
                      </a:r>
                      <a:endParaRPr b="1" sz="11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B. </a:t>
                      </a:r>
                      <a:r>
                        <a:rPr lang="en" sz="1100">
                          <a:solidFill>
                            <a:srgbClr val="000000"/>
                          </a:solidFill>
                          <a:latin typeface="Inter"/>
                          <a:ea typeface="Inter"/>
                          <a:cs typeface="Inter"/>
                          <a:sym typeface="Inter"/>
                        </a:rPr>
                        <a:t>Wh</a:t>
                      </a:r>
                      <a:r>
                        <a:rPr lang="en" sz="1100">
                          <a:latin typeface="Inter"/>
                          <a:ea typeface="Inter"/>
                          <a:cs typeface="Inter"/>
                          <a:sym typeface="Inter"/>
                        </a:rPr>
                        <a:t>ere did the U.S. expand in the 1780s?</a:t>
                      </a:r>
                      <a:endParaRPr sz="11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100">
                          <a:solidFill>
                            <a:srgbClr val="E95C3D"/>
                          </a:solidFill>
                          <a:latin typeface="Inter"/>
                          <a:ea typeface="Inter"/>
                          <a:cs typeface="Inter"/>
                          <a:sym typeface="Inter"/>
                        </a:rPr>
                        <a:t>The Northwest Territory</a:t>
                      </a:r>
                      <a:endParaRPr b="1" sz="11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C.</a:t>
                      </a:r>
                      <a:r>
                        <a:rPr lang="en" sz="1100">
                          <a:solidFill>
                            <a:srgbClr val="000000"/>
                          </a:solidFill>
                          <a:latin typeface="Inter"/>
                          <a:ea typeface="Inter"/>
                          <a:cs typeface="Inter"/>
                          <a:sym typeface="Inter"/>
                        </a:rPr>
                        <a:t> Wh</a:t>
                      </a:r>
                      <a:r>
                        <a:rPr lang="en" sz="1100">
                          <a:latin typeface="Inter"/>
                          <a:ea typeface="Inter"/>
                          <a:cs typeface="Inter"/>
                          <a:sym typeface="Inter"/>
                        </a:rPr>
                        <a:t>at was the result of the Treaty of Greenville?</a:t>
                      </a:r>
                      <a:endParaRPr b="1" sz="11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100">
                          <a:solidFill>
                            <a:srgbClr val="E95C3D"/>
                          </a:solidFill>
                          <a:latin typeface="Inter"/>
                          <a:ea typeface="Inter"/>
                          <a:cs typeface="Inter"/>
                          <a:sym typeface="Inter"/>
                        </a:rPr>
                        <a:t>More land for Americans and land loss and removal for Indigenous people</a:t>
                      </a:r>
                      <a:endParaRPr b="1" sz="11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1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D. </a:t>
                      </a:r>
                      <a:r>
                        <a:rPr lang="en" sz="1100">
                          <a:solidFill>
                            <a:srgbClr val="000000"/>
                          </a:solidFill>
                          <a:latin typeface="Inter"/>
                          <a:ea typeface="Inter"/>
                          <a:cs typeface="Inter"/>
                          <a:sym typeface="Inter"/>
                        </a:rPr>
                        <a:t>Wh</a:t>
                      </a:r>
                      <a:r>
                        <a:rPr lang="en" sz="1100">
                          <a:latin typeface="Inter"/>
                          <a:ea typeface="Inter"/>
                          <a:cs typeface="Inter"/>
                          <a:sym typeface="Inter"/>
                        </a:rPr>
                        <a:t>o was elected in 1800? What party did he belong to?</a:t>
                      </a:r>
                      <a:endParaRPr sz="11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100">
                          <a:solidFill>
                            <a:srgbClr val="E95C3D"/>
                          </a:solidFill>
                          <a:latin typeface="Inter"/>
                          <a:ea typeface="Inter"/>
                          <a:cs typeface="Inter"/>
                          <a:sym typeface="Inter"/>
                        </a:rPr>
                        <a:t>Thomas Jefferson, Democratic-Republican</a:t>
                      </a:r>
                      <a:endParaRPr b="1" sz="11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1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1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E. </a:t>
                      </a:r>
                      <a:r>
                        <a:rPr lang="en" sz="1100">
                          <a:solidFill>
                            <a:srgbClr val="000000"/>
                          </a:solidFill>
                          <a:latin typeface="Inter"/>
                          <a:ea typeface="Inter"/>
                          <a:cs typeface="Inter"/>
                          <a:sym typeface="Inter"/>
                        </a:rPr>
                        <a:t>W</a:t>
                      </a:r>
                      <a:r>
                        <a:rPr lang="en" sz="1100">
                          <a:latin typeface="Inter"/>
                          <a:ea typeface="Inter"/>
                          <a:cs typeface="Inter"/>
                          <a:sym typeface="Inter"/>
                        </a:rPr>
                        <a:t>hy did Democratic Republicans support expansion?</a:t>
                      </a:r>
                      <a:endParaRPr sz="11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100">
                          <a:solidFill>
                            <a:srgbClr val="E95C3D"/>
                          </a:solidFill>
                          <a:latin typeface="Inter"/>
                          <a:ea typeface="Inter"/>
                          <a:cs typeface="Inter"/>
                          <a:sym typeface="Inter"/>
                        </a:rPr>
                        <a:t>It would spread liberty and strengthen the republic.</a:t>
                      </a:r>
                      <a:endParaRPr sz="11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1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1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1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100">
                          <a:solidFill>
                            <a:srgbClr val="000000"/>
                          </a:solidFill>
                          <a:latin typeface="Inter"/>
                          <a:ea typeface="Inter"/>
                          <a:cs typeface="Inter"/>
                          <a:sym typeface="Inter"/>
                        </a:rPr>
                        <a:t>F. </a:t>
                      </a:r>
                      <a:r>
                        <a:rPr lang="en" sz="1100">
                          <a:solidFill>
                            <a:srgbClr val="000000"/>
                          </a:solidFill>
                          <a:latin typeface="Inter"/>
                          <a:ea typeface="Inter"/>
                          <a:cs typeface="Inter"/>
                          <a:sym typeface="Inter"/>
                        </a:rPr>
                        <a:t>What </a:t>
                      </a:r>
                      <a:r>
                        <a:rPr lang="en" sz="1100">
                          <a:latin typeface="Inter"/>
                          <a:ea typeface="Inter"/>
                          <a:cs typeface="Inter"/>
                          <a:sym typeface="Inter"/>
                        </a:rPr>
                        <a:t>were the effects of the Louisiana Purchase?</a:t>
                      </a:r>
                      <a:endParaRPr sz="11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100">
                          <a:solidFill>
                            <a:srgbClr val="E95C3D"/>
                          </a:solidFill>
                          <a:latin typeface="Inter"/>
                          <a:ea typeface="Inter"/>
                          <a:cs typeface="Inter"/>
                          <a:sym typeface="Inter"/>
                        </a:rPr>
                        <a:t>It opened millions of acres for Americans but increased conflict with Indigenous peoples.</a:t>
                      </a:r>
                      <a:endParaRPr b="1" sz="1100">
                        <a:solidFill>
                          <a:srgbClr val="E95C3D"/>
                        </a:solidFill>
                        <a:latin typeface="Inter"/>
                        <a:ea typeface="Inter"/>
                        <a:cs typeface="Inter"/>
                        <a:sym typeface="Inter"/>
                      </a:endParaRPr>
                    </a:p>
                  </a:txBody>
                  <a:tcPr marT="109725" marB="109725" marR="109725" marL="109725">
                    <a:lnL cap="flat" cmpd="sng" w="19050">
                      <a:solidFill>
                        <a:srgbClr val="E95C3D"/>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27" name="Google Shape;127;p27"/>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28" name="Google Shape;128;p27"/>
          <p:cNvSpPr txBox="1"/>
          <p:nvPr/>
        </p:nvSpPr>
        <p:spPr>
          <a:xfrm>
            <a:off x="1878100" y="880975"/>
            <a:ext cx="5439000" cy="8874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129" name="Google Shape;129;p27"/>
          <p:cNvPicPr preferRelativeResize="0"/>
          <p:nvPr/>
        </p:nvPicPr>
        <p:blipFill rotWithShape="1">
          <a:blip r:embed="rId4">
            <a:alphaModFix/>
          </a:blip>
          <a:srcRect b="0" l="0" r="0" t="0"/>
          <a:stretch/>
        </p:blipFill>
        <p:spPr>
          <a:xfrm>
            <a:off x="694375" y="798674"/>
            <a:ext cx="1019100" cy="10191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3" name="Shape 133"/>
        <p:cNvGrpSpPr/>
        <p:nvPr/>
      </p:nvGrpSpPr>
      <p:grpSpPr>
        <a:xfrm>
          <a:off x="0" y="0"/>
          <a:ext cx="0" cy="0"/>
          <a:chOff x="0" y="0"/>
          <a:chExt cx="0" cy="0"/>
        </a:xfrm>
      </p:grpSpPr>
      <p:pic>
        <p:nvPicPr>
          <p:cNvPr id="134" name="Google Shape;134;p28"/>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35" name="Google Shape;135;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6" name="Google Shape;136;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37" name="Google Shape;137;p28"/>
          <p:cNvGraphicFramePr/>
          <p:nvPr/>
        </p:nvGraphicFramePr>
        <p:xfrm>
          <a:off x="381513" y="1473586"/>
          <a:ext cx="3000000" cy="3000000"/>
        </p:xfrm>
        <a:graphic>
          <a:graphicData uri="http://schemas.openxmlformats.org/drawingml/2006/table">
            <a:tbl>
              <a:tblPr>
                <a:noFill/>
                <a:tableStyleId>{9E02B9CF-AA90-4419-90B1-723292BC956B}</a:tableStyleId>
              </a:tblPr>
              <a:tblGrid>
                <a:gridCol w="7073100"/>
              </a:tblGrid>
              <a:tr h="4311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 Transcript:</a:t>
                      </a:r>
                      <a:r>
                        <a:rPr b="1" lang="en" sz="1200">
                          <a:latin typeface="Halant"/>
                          <a:ea typeface="Halant"/>
                          <a:cs typeface="Halant"/>
                          <a:sym typeface="Halant"/>
                        </a:rPr>
                        <a:t> </a:t>
                      </a:r>
                      <a:endParaRPr sz="1200">
                        <a:latin typeface="Halant"/>
                        <a:ea typeface="Halant"/>
                        <a:cs typeface="Halant"/>
                        <a:sym typeface="Halant"/>
                      </a:endParaRPr>
                    </a:p>
                    <a:p>
                      <a:pPr indent="0" lvl="0" marL="38100" marR="165100" rtl="0" algn="l">
                        <a:lnSpc>
                          <a:spcPct val="100000"/>
                        </a:lnSpc>
                        <a:spcBef>
                          <a:spcPts val="0"/>
                        </a:spcBef>
                        <a:spcAft>
                          <a:spcPts val="0"/>
                        </a:spcAft>
                        <a:buNone/>
                      </a:pPr>
                      <a:r>
                        <a:rPr lang="en" sz="1200">
                          <a:solidFill>
                            <a:schemeClr val="dk1"/>
                          </a:solidFill>
                          <a:latin typeface="Inter"/>
                          <a:ea typeface="Inter"/>
                          <a:cs typeface="Inter"/>
                          <a:sym typeface="Inter"/>
                        </a:rPr>
                        <a:t>Have you heard the one about Thomas Jefferson and the Louisiana Territory? Thomas Jefferson, author of The Declaration of Independence, was not a fan of the new constitution presented in 1787. He was very worried that The Constitution gave too much power to the new, national government, and not enough power to the states, an issue known as "big government". Jefferson only reluctantly agreed to support it when his friend, James Madison, promised to propose a bill of rights after it was ratified. But Jefferson's fears about big government did not go away. For example, Secretary of the Treasury, Alexander Hamilton, proposed a national bank in 1790, and Jefferson knew there was no provision in The Constitution to permit such a thing. Hamilton claimed some sort of implied powers mumbo-jumbo. Sure, it wasn't written in The Constitution, but The Constitution implied that it could be done. But, Jefferson wasn't buying it. Nonetheless, the bank was established by Hamilton and President Washington. When Jefferson was sworn in as President in 1801, he pledged to reduce the size and scope of the national government. But, of course, things didn't go exactly as he had planned. Spain secretly transferred the Louisiana Territory to France right beneath Jefferson's nose. When Congress found out, they quickly began discussions with France to buy a piece of the territory along the Mississippi River for about $2 million. But, there was one little problem: Jefferson knew there was no provision in The Constitution to buy foreign territory. So what was a strict constructionist to do? First, he tried to get an amendment to The Constitution passed that would expressly permit the purchase, but Congress wasn't willing to do it. Then, without permission, the U.S. negotiators in France cut a deal for all of the territory for a cool $15 million dollars. That new land doubled the size of the nation! Now Jefferson was really stuck. He knew that the territory would be a great acquisition for the country, providing lots of new land for farmers and other settlers, but how could he constitutionally justify it? In the end, Jefferson turned to the argument used by his old foe Alexander Hamilton. He claimed that the power to purchase the territory is implied in The Constitution's treaty-making power. This was the exact argument that he had mocked openly a decade before, so it must have crushed his pride to have to use it. But more importantly, he may have committed the biggest big government play ever! How ironic is it that one of the biggest opponents of big government doubled the size of the young country and did so while openly questioning its constitutionality? At $15 million, which is about three cents an acre, it has been called by many the greatest real estate deal in the history of the United States.</a:t>
                      </a:r>
                      <a:endParaRPr sz="1200">
                        <a:solidFill>
                          <a:schemeClr val="dk1"/>
                        </a:solidFill>
                        <a:latin typeface="Inter"/>
                        <a:ea typeface="Inter"/>
                        <a:cs typeface="Inter"/>
                        <a:sym typeface="Inter"/>
                      </a:endParaRPr>
                    </a:p>
                  </a:txBody>
                  <a:tcPr marT="91425" marB="91425" marR="91425" marL="121450"/>
                </a:tc>
              </a:tr>
            </a:tbl>
          </a:graphicData>
        </a:graphic>
      </p:graphicFrame>
      <p:sp>
        <p:nvSpPr>
          <p:cNvPr id="138" name="Google Shape;138;p28"/>
          <p:cNvSpPr txBox="1"/>
          <p:nvPr/>
        </p:nvSpPr>
        <p:spPr>
          <a:xfrm>
            <a:off x="455228" y="524144"/>
            <a:ext cx="6918300" cy="8052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200">
                <a:latin typeface="Halant"/>
                <a:ea typeface="Halant"/>
                <a:cs typeface="Halant"/>
                <a:sym typeface="Halant"/>
              </a:rPr>
              <a:t>TED-Ed</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Inter"/>
                <a:ea typeface="Inter"/>
                <a:cs typeface="Inter"/>
                <a:sym typeface="Inter"/>
              </a:rPr>
              <a:t>TED is an organization that “</a:t>
            </a:r>
            <a:r>
              <a:rPr lang="en" sz="1200">
                <a:solidFill>
                  <a:srgbClr val="333333"/>
                </a:solidFill>
                <a:latin typeface="Inter"/>
                <a:ea typeface="Inter"/>
                <a:cs typeface="Inter"/>
                <a:sym typeface="Inter"/>
              </a:rPr>
              <a:t>believes passionately that ideas have the power to change attitudes, lives, and ultimately, the world.” TED-Ed is an initiative by TED that seeks to support teachers and students as they learn about the power of ideas.</a:t>
            </a:r>
            <a:endParaRPr sz="1200">
              <a:solidFill>
                <a:schemeClr val="dk1"/>
              </a:solidFill>
              <a:latin typeface="Inter"/>
              <a:ea typeface="Inter"/>
              <a:cs typeface="Inter"/>
              <a:sym typeface="Inter"/>
            </a:endParaRPr>
          </a:p>
        </p:txBody>
      </p:sp>
      <p:sp>
        <p:nvSpPr>
          <p:cNvPr id="139" name="Google Shape;139;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The Historical Audacity of the Louisiana Purchase (Exemplar)</a:t>
            </a:r>
            <a:endParaRPr sz="1900">
              <a:solidFill>
                <a:schemeClr val="dk1"/>
              </a:solidFill>
              <a:latin typeface="Halant"/>
              <a:ea typeface="Halant"/>
              <a:cs typeface="Halant"/>
              <a:sym typeface="Halant"/>
            </a:endParaRPr>
          </a:p>
        </p:txBody>
      </p:sp>
      <p:sp>
        <p:nvSpPr>
          <p:cNvPr id="140" name="Google Shape;140;p28"/>
          <p:cNvSpPr txBox="1"/>
          <p:nvPr/>
        </p:nvSpPr>
        <p:spPr>
          <a:xfrm>
            <a:off x="349675" y="7689800"/>
            <a:ext cx="7073100" cy="17061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Questions:</a:t>
            </a:r>
            <a:endParaRPr b="1" sz="1200">
              <a:solidFill>
                <a:schemeClr val="dk1"/>
              </a:solidFill>
              <a:latin typeface="Halant"/>
              <a:ea typeface="Halant"/>
              <a:cs typeface="Halant"/>
              <a:sym typeface="Halant"/>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Jefferson oppose the creation of the national bank?</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He believed there was no provision in the Constitution allowing it and feared it gave too much power to the national government.</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constitutional dilemma did Jefferson face when considering the Louisiana Purchase?</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The Constitution did not explicitly give the government the power to buy foreign territory, which conflicted with his strict interpretation of the Constitution.</a:t>
            </a:r>
            <a:endParaRPr sz="1200">
              <a:solidFill>
                <a:srgbClr val="E95C3D"/>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